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83" r:id="rId4"/>
    <p:sldId id="284" r:id="rId5"/>
    <p:sldId id="285" r:id="rId6"/>
    <p:sldId id="278" r:id="rId7"/>
  </p:sldIdLst>
  <p:sldSz cx="12192000" cy="6858000"/>
  <p:notesSz cx="6858000" cy="9144000"/>
  <p:embeddedFontLst>
    <p:embeddedFont>
      <p:font typeface="Fira Sans Black" panose="020B0A03050000020004" pitchFamily="34" charset="0"/>
      <p:regular r:id="rId9"/>
      <p:bold r:id="rId10"/>
      <p:boldItalic r:id="rId11"/>
    </p:embeddedFont>
    <p:embeddedFont>
      <p:font typeface="Poppins" panose="00000500000000000000" pitchFamily="2" charset="0"/>
      <p:regular r:id="rId12"/>
      <p:bold r:id="rId13"/>
      <p:italic r:id="rId14"/>
      <p:boldItalic r:id="rId15"/>
    </p:embeddedFont>
    <p:embeddedFont>
      <p:font typeface="poppins-bold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AFAE947-41ED-77EF-BBDD-8D8EA1BC6AB5}" name="Gordon Smith" initials="GS" userId="Gordon Smith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B31"/>
    <a:srgbClr val="0B163A"/>
    <a:srgbClr val="030B32"/>
    <a:srgbClr val="E0ECFC"/>
    <a:srgbClr val="060E3D"/>
    <a:srgbClr val="090E39"/>
    <a:srgbClr val="040837"/>
    <a:srgbClr val="030837"/>
    <a:srgbClr val="070E36"/>
    <a:srgbClr val="0205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1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460C0A-1418-461D-87DD-AF5B1ACD728D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789103-18F8-471A-956A-8DF7AC2A9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07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DDEAD3-BE57-9BEB-54AD-A005F66D02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D4F7208-078E-82B5-D8A6-889E7907292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28686" y="0"/>
            <a:ext cx="4237087" cy="6773243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/>
        </p:nvPicPr>
        <p:blipFill>
          <a:blip r:embed="rId2">
            <a:alphaModFix/>
          </a:blip>
          <a:srcRect l="388" r="38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文本框 5"/>
          <p:cNvSpPr txBox="1"/>
          <p:nvPr/>
        </p:nvSpPr>
        <p:spPr>
          <a:xfrm>
            <a:off x="508000" y="378799"/>
            <a:ext cx="9436100" cy="15462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600" dirty="0">
                <a:ln w="12700">
                  <a:noFill/>
                </a:ln>
                <a:solidFill>
                  <a:schemeClr val="bg1"/>
                </a:solidFill>
                <a:latin typeface="Fira Sans Black"/>
                <a:ea typeface="Fira Sans Black"/>
                <a:cs typeface="Fira Sans Black"/>
              </a:rPr>
              <a:t>Customer Experience Strategy </a:t>
            </a:r>
            <a:br>
              <a:rPr kumimoji="1" lang="en-US" altLang="zh-CN" sz="3600" dirty="0">
                <a:ln w="12700">
                  <a:noFill/>
                </a:ln>
                <a:solidFill>
                  <a:schemeClr val="bg1"/>
                </a:solidFill>
                <a:latin typeface="Fira Sans Black"/>
                <a:ea typeface="Fira Sans Black"/>
                <a:cs typeface="Fira Sans Black"/>
              </a:rPr>
            </a:br>
            <a:r>
              <a:rPr kumimoji="1" lang="en-US" altLang="zh-CN" sz="3600" dirty="0">
                <a:ln w="12700">
                  <a:noFill/>
                </a:ln>
                <a:solidFill>
                  <a:schemeClr val="bg1"/>
                </a:solidFill>
                <a:latin typeface="Fira Sans Black"/>
                <a:ea typeface="Fira Sans Black"/>
                <a:cs typeface="Fira Sans Black"/>
              </a:rPr>
              <a:t>CXS Release 2</a:t>
            </a:r>
            <a:endParaRPr kumimoji="1"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1CCC0D5C-ED61-F89B-0076-4F5BFD13780A}"/>
              </a:ext>
            </a:extLst>
          </p:cNvPr>
          <p:cNvSpPr/>
          <p:nvPr/>
        </p:nvSpPr>
        <p:spPr>
          <a:xfrm>
            <a:off x="987552" y="2261511"/>
            <a:ext cx="1794648" cy="1546288"/>
          </a:xfrm>
          <a:custGeom>
            <a:avLst/>
            <a:gdLst/>
            <a:ahLst/>
            <a:cxnLst/>
            <a:rect l="l" t="t" r="r" b="b"/>
            <a:pathLst>
              <a:path w="1070135" h="911398">
                <a:moveTo>
                  <a:pt x="0" y="0"/>
                </a:moveTo>
                <a:lnTo>
                  <a:pt x="1070134" y="0"/>
                </a:lnTo>
                <a:lnTo>
                  <a:pt x="1070134" y="911399"/>
                </a:lnTo>
                <a:lnTo>
                  <a:pt x="0" y="9113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15">
              <a:defRPr/>
            </a:pP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/>
          <p:cNvSpPr txBox="1"/>
          <p:nvPr/>
        </p:nvSpPr>
        <p:spPr>
          <a:xfrm>
            <a:off x="4362803" y="1268365"/>
            <a:ext cx="6811580" cy="4995275"/>
          </a:xfrm>
          <a:prstGeom prst="rect">
            <a:avLst/>
          </a:prstGeom>
          <a:noFill/>
          <a:ln w="12700" cap="sq">
            <a:solidFill>
              <a:schemeClr val="accent1">
                <a:lumMod val="20000"/>
                <a:lumOff val="8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任意多边形: 形状 6"/>
          <p:cNvSpPr txBox="1"/>
          <p:nvPr/>
        </p:nvSpPr>
        <p:spPr>
          <a:xfrm rot="5400000" flipH="1">
            <a:off x="10742794" y="5818466"/>
            <a:ext cx="445174" cy="445174"/>
          </a:xfrm>
          <a:custGeom>
            <a:avLst/>
            <a:gdLst>
              <a:gd name="connsiteX0" fmla="*/ 0 w 1247775"/>
              <a:gd name="connsiteY0" fmla="*/ 1247775 h 1247775"/>
              <a:gd name="connsiteX1" fmla="*/ 0 w 1247775"/>
              <a:gd name="connsiteY1" fmla="*/ 159353 h 1247775"/>
              <a:gd name="connsiteX2" fmla="*/ 159353 w 1247775"/>
              <a:gd name="connsiteY2" fmla="*/ 0 h 1247775"/>
              <a:gd name="connsiteX3" fmla="*/ 1247775 w 1247775"/>
              <a:gd name="connsiteY3" fmla="*/ 0 h 1247775"/>
            </a:gdLst>
            <a:ahLst/>
            <a:cxnLst/>
            <a:rect l="l" t="t" r="r" b="b"/>
            <a:pathLst>
              <a:path w="1247775" h="1247775">
                <a:moveTo>
                  <a:pt x="0" y="1247775"/>
                </a:moveTo>
                <a:lnTo>
                  <a:pt x="0" y="159353"/>
                </a:lnTo>
                <a:cubicBezTo>
                  <a:pt x="0" y="71345"/>
                  <a:pt x="71345" y="0"/>
                  <a:pt x="159353" y="0"/>
                </a:cubicBezTo>
                <a:lnTo>
                  <a:pt x="1247775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任意多边形: 形状 12"/>
          <p:cNvSpPr txBox="1"/>
          <p:nvPr/>
        </p:nvSpPr>
        <p:spPr>
          <a:xfrm flipH="1">
            <a:off x="10742794" y="1268365"/>
            <a:ext cx="445174" cy="445174"/>
          </a:xfrm>
          <a:custGeom>
            <a:avLst/>
            <a:gdLst>
              <a:gd name="connsiteX0" fmla="*/ 0 w 1247775"/>
              <a:gd name="connsiteY0" fmla="*/ 1247775 h 1247775"/>
              <a:gd name="connsiteX1" fmla="*/ 0 w 1247775"/>
              <a:gd name="connsiteY1" fmla="*/ 159353 h 1247775"/>
              <a:gd name="connsiteX2" fmla="*/ 159353 w 1247775"/>
              <a:gd name="connsiteY2" fmla="*/ 0 h 1247775"/>
              <a:gd name="connsiteX3" fmla="*/ 1247775 w 1247775"/>
              <a:gd name="connsiteY3" fmla="*/ 0 h 1247775"/>
            </a:gdLst>
            <a:ahLst/>
            <a:cxnLst/>
            <a:rect l="l" t="t" r="r" b="b"/>
            <a:pathLst>
              <a:path w="1247775" h="1247775">
                <a:moveTo>
                  <a:pt x="0" y="1247775"/>
                </a:moveTo>
                <a:lnTo>
                  <a:pt x="0" y="159353"/>
                </a:lnTo>
                <a:cubicBezTo>
                  <a:pt x="0" y="71345"/>
                  <a:pt x="71345" y="0"/>
                  <a:pt x="159353" y="0"/>
                </a:cubicBezTo>
                <a:lnTo>
                  <a:pt x="1247775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文本框 40"/>
          <p:cNvSpPr txBox="1"/>
          <p:nvPr/>
        </p:nvSpPr>
        <p:spPr>
          <a:xfrm>
            <a:off x="5749228" y="1550994"/>
            <a:ext cx="5427790" cy="13471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2400" dirty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Poppins"/>
                <a:cs typeface="Poppins"/>
              </a:rPr>
              <a:t>First Touch Resolution Customer Care Enhancements</a:t>
            </a:r>
            <a:endParaRPr kumimoji="1" lang="zh-CN" altLang="en-US" dirty="0"/>
          </a:p>
        </p:txBody>
      </p:sp>
      <p:sp>
        <p:nvSpPr>
          <p:cNvPr id="17" name="矩形: 圆角 38"/>
          <p:cNvSpPr txBox="1"/>
          <p:nvPr/>
        </p:nvSpPr>
        <p:spPr>
          <a:xfrm>
            <a:off x="4596913" y="1759758"/>
            <a:ext cx="787211" cy="717183"/>
          </a:xfrm>
          <a:prstGeom prst="roundRect">
            <a:avLst>
              <a:gd name="adj" fmla="val 15971"/>
            </a:avLst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文本框 39"/>
          <p:cNvSpPr txBox="1"/>
          <p:nvPr/>
        </p:nvSpPr>
        <p:spPr>
          <a:xfrm>
            <a:off x="4534322" y="1862058"/>
            <a:ext cx="929574" cy="51258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3500" dirty="0">
                <a:ln w="12700">
                  <a:noFill/>
                </a:ln>
                <a:solidFill>
                  <a:srgbClr val="1467F7">
                    <a:alpha val="100000"/>
                  </a:srgbClr>
                </a:solidFill>
                <a:latin typeface="poppins-bold"/>
                <a:ea typeface="poppins-bold"/>
                <a:cs typeface="poppins-bold"/>
              </a:rPr>
              <a:t>01</a:t>
            </a:r>
            <a:endParaRPr kumimoji="1" lang="zh-CN" altLang="en-US" dirty="0"/>
          </a:p>
        </p:txBody>
      </p:sp>
      <p:sp>
        <p:nvSpPr>
          <p:cNvPr id="19" name="矩形: 圆角 41"/>
          <p:cNvSpPr txBox="1"/>
          <p:nvPr/>
        </p:nvSpPr>
        <p:spPr>
          <a:xfrm>
            <a:off x="4596912" y="2566365"/>
            <a:ext cx="787211" cy="123047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5739917" y="3159887"/>
            <a:ext cx="4170803" cy="13471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2400" dirty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Poppins"/>
                <a:ea typeface="Poppins"/>
                <a:cs typeface="Poppins"/>
              </a:rPr>
              <a:t>Claim Summarization through AI Automation</a:t>
            </a:r>
            <a:endParaRPr kumimoji="1" lang="zh-CN" altLang="en-US" dirty="0"/>
          </a:p>
        </p:txBody>
      </p:sp>
      <p:sp>
        <p:nvSpPr>
          <p:cNvPr id="21" name="矩形: 圆角 20"/>
          <p:cNvSpPr txBox="1"/>
          <p:nvPr/>
        </p:nvSpPr>
        <p:spPr>
          <a:xfrm>
            <a:off x="4587602" y="3368651"/>
            <a:ext cx="787211" cy="717183"/>
          </a:xfrm>
          <a:prstGeom prst="roundRect">
            <a:avLst>
              <a:gd name="adj" fmla="val 15971"/>
            </a:avLst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4525011" y="3470951"/>
            <a:ext cx="929574" cy="51258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3500">
                <a:ln w="12700">
                  <a:noFill/>
                </a:ln>
                <a:solidFill>
                  <a:srgbClr val="1467F7">
                    <a:alpha val="100000"/>
                  </a:srgbClr>
                </a:solidFill>
                <a:latin typeface="poppins-bold"/>
                <a:ea typeface="poppins-bold"/>
                <a:cs typeface="poppins-bold"/>
              </a:rPr>
              <a:t>02</a:t>
            </a:r>
            <a:endParaRPr kumimoji="1" lang="zh-CN" altLang="en-US"/>
          </a:p>
        </p:txBody>
      </p:sp>
      <p:sp>
        <p:nvSpPr>
          <p:cNvPr id="23" name="矩形: 圆角 22"/>
          <p:cNvSpPr txBox="1"/>
          <p:nvPr/>
        </p:nvSpPr>
        <p:spPr>
          <a:xfrm>
            <a:off x="4587601" y="4175258"/>
            <a:ext cx="787211" cy="123047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5711359" y="4678262"/>
            <a:ext cx="4716759" cy="134718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2400" dirty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Poppins"/>
                <a:cs typeface="Poppins"/>
              </a:rPr>
              <a:t>Established Customer Experience Platform (cXp)</a:t>
            </a:r>
            <a:endParaRPr kumimoji="1" lang="zh-CN" altLang="en-US" dirty="0"/>
          </a:p>
        </p:txBody>
      </p:sp>
      <p:sp>
        <p:nvSpPr>
          <p:cNvPr id="25" name="矩形: 圆角 24"/>
          <p:cNvSpPr txBox="1"/>
          <p:nvPr/>
        </p:nvSpPr>
        <p:spPr>
          <a:xfrm>
            <a:off x="4577969" y="4977545"/>
            <a:ext cx="787211" cy="717183"/>
          </a:xfrm>
          <a:prstGeom prst="roundRect">
            <a:avLst>
              <a:gd name="adj" fmla="val 15971"/>
            </a:avLst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4515378" y="5079845"/>
            <a:ext cx="929574" cy="51258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3500" dirty="0">
                <a:ln w="12700">
                  <a:noFill/>
                </a:ln>
                <a:solidFill>
                  <a:srgbClr val="1467F7">
                    <a:alpha val="100000"/>
                  </a:srgbClr>
                </a:solidFill>
                <a:latin typeface="poppins-bold"/>
                <a:ea typeface="poppins-bold"/>
                <a:cs typeface="poppins-bold"/>
              </a:rPr>
              <a:t>03</a:t>
            </a:r>
            <a:endParaRPr kumimoji="1" lang="zh-CN" altLang="en-US" dirty="0"/>
          </a:p>
        </p:txBody>
      </p:sp>
      <p:sp>
        <p:nvSpPr>
          <p:cNvPr id="27" name="矩形: 圆角 27"/>
          <p:cNvSpPr txBox="1"/>
          <p:nvPr/>
        </p:nvSpPr>
        <p:spPr>
          <a:xfrm>
            <a:off x="4577968" y="5784152"/>
            <a:ext cx="787211" cy="123047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14A1D9B-9B28-1930-2256-A78DE8DF7ACC}"/>
              </a:ext>
            </a:extLst>
          </p:cNvPr>
          <p:cNvSpPr txBox="1"/>
          <p:nvPr/>
        </p:nvSpPr>
        <p:spPr>
          <a:xfrm>
            <a:off x="544723" y="2590176"/>
            <a:ext cx="310151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</a:pPr>
            <a:r>
              <a:rPr lang="en-US" sz="1600" i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Transforming employee benefit and absence experiences, where</a:t>
            </a:r>
            <a:r>
              <a:rPr lang="en-US" sz="1600" b="1" i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empathy meets innovation.</a:t>
            </a:r>
            <a:r>
              <a:rPr lang="en-US" sz="1600" i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endParaRPr lang="en-US" altLang="zh-CN" sz="1600" i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altLang="zh-CN" sz="1600" i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CXS Release 2 is the second milestone of technology releases, process automation and human capital investments to deliver industry leading service.</a:t>
            </a:r>
            <a:endParaRPr lang="en-US" sz="1600" i="1" dirty="0">
              <a:solidFill>
                <a:schemeClr val="bg1"/>
              </a:solidFill>
            </a:endParaRPr>
          </a:p>
        </p:txBody>
      </p:sp>
      <p:sp>
        <p:nvSpPr>
          <p:cNvPr id="34" name="标题 1">
            <a:extLst>
              <a:ext uri="{FF2B5EF4-FFF2-40B4-BE49-F238E27FC236}">
                <a16:creationId xmlns:a16="http://schemas.microsoft.com/office/drawing/2014/main" id="{2AB9520A-4924-BF2E-4C71-FEA556320306}"/>
              </a:ext>
            </a:extLst>
          </p:cNvPr>
          <p:cNvSpPr txBox="1"/>
          <p:nvPr/>
        </p:nvSpPr>
        <p:spPr>
          <a:xfrm>
            <a:off x="4349217" y="300797"/>
            <a:ext cx="6825166" cy="8819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3000" dirty="0">
                <a:ln w="12700">
                  <a:noFill/>
                </a:ln>
                <a:solidFill>
                  <a:schemeClr val="bg1"/>
                </a:solidFill>
                <a:latin typeface="poppins-bold"/>
                <a:ea typeface="poppins-bold"/>
                <a:cs typeface="poppins-bold"/>
              </a:rPr>
              <a:t>CXS - R2 – July 2026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Freeform 2">
            <a:extLst>
              <a:ext uri="{FF2B5EF4-FFF2-40B4-BE49-F238E27FC236}">
                <a16:creationId xmlns:a16="http://schemas.microsoft.com/office/drawing/2014/main" id="{ABAB90F7-221D-0EC0-E6B6-F9167D1447F2}"/>
              </a:ext>
            </a:extLst>
          </p:cNvPr>
          <p:cNvSpPr/>
          <p:nvPr/>
        </p:nvSpPr>
        <p:spPr>
          <a:xfrm>
            <a:off x="2496687" y="1332044"/>
            <a:ext cx="1050385" cy="855427"/>
          </a:xfrm>
          <a:custGeom>
            <a:avLst/>
            <a:gdLst/>
            <a:ahLst/>
            <a:cxnLst/>
            <a:rect l="l" t="t" r="r" b="b"/>
            <a:pathLst>
              <a:path w="1070135" h="911398">
                <a:moveTo>
                  <a:pt x="0" y="0"/>
                </a:moveTo>
                <a:lnTo>
                  <a:pt x="1070134" y="0"/>
                </a:lnTo>
                <a:lnTo>
                  <a:pt x="1070134" y="911399"/>
                </a:lnTo>
                <a:lnTo>
                  <a:pt x="0" y="9113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15">
              <a:defRPr/>
            </a:pP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A989EB1-6C11-E078-CA33-30D748F7C426}"/>
              </a:ext>
            </a:extLst>
          </p:cNvPr>
          <p:cNvSpPr txBox="1"/>
          <p:nvPr/>
        </p:nvSpPr>
        <p:spPr>
          <a:xfrm>
            <a:off x="544723" y="1268365"/>
            <a:ext cx="181702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</a:pPr>
            <a:r>
              <a:rPr lang="en-US" sz="2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Customer Experience Strategy</a:t>
            </a:r>
            <a:endParaRPr lang="en-US" sz="2000" b="1" dirty="0">
              <a:solidFill>
                <a:schemeClr val="bg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19BC4FE-69D8-512C-1E50-BEA26AC6EF66}"/>
              </a:ext>
            </a:extLst>
          </p:cNvPr>
          <p:cNvCxnSpPr/>
          <p:nvPr/>
        </p:nvCxnSpPr>
        <p:spPr>
          <a:xfrm>
            <a:off x="596973" y="2457570"/>
            <a:ext cx="29970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A1AA7F2-5147-EABC-61F2-0B64FEDB1FD6}"/>
              </a:ext>
            </a:extLst>
          </p:cNvPr>
          <p:cNvCxnSpPr/>
          <p:nvPr/>
        </p:nvCxnSpPr>
        <p:spPr>
          <a:xfrm>
            <a:off x="544723" y="5751506"/>
            <a:ext cx="29970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7B6B2C3-3936-C76F-ABF2-0BD0CFFE9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0"/>
            <a:ext cx="12141200" cy="6858000"/>
          </a:xfrm>
          <a:prstGeom prst="rect">
            <a:avLst/>
          </a:prstGeom>
          <a:solidFill>
            <a:srgbClr val="040B31"/>
          </a:solidFill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2C966A8E-A78E-4F2E-97C7-4C560FB6A65D}"/>
              </a:ext>
            </a:extLst>
          </p:cNvPr>
          <p:cNvSpPr txBox="1"/>
          <p:nvPr/>
        </p:nvSpPr>
        <p:spPr>
          <a:xfrm>
            <a:off x="10329" y="124219"/>
            <a:ext cx="12181671" cy="69047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2800" dirty="0">
                <a:ln w="12700">
                  <a:noFill/>
                </a:ln>
                <a:solidFill>
                  <a:schemeClr val="bg1"/>
                </a:solidFill>
                <a:latin typeface="poppins-bold"/>
                <a:cs typeface="poppins-bold"/>
              </a:rPr>
              <a:t>First Touch Resolution Customer Care Enhancements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A9DE48D-3497-2657-381D-46843C06A822}"/>
              </a:ext>
            </a:extLst>
          </p:cNvPr>
          <p:cNvSpPr txBox="1"/>
          <p:nvPr/>
        </p:nvSpPr>
        <p:spPr>
          <a:xfrm>
            <a:off x="267022" y="963020"/>
            <a:ext cx="2443520" cy="227484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kumimoji="1" lang="en-US" altLang="zh-CN" sz="1200" i="1" dirty="0">
                <a:ln w="12700"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</a:rPr>
              <a:t>Since Jan 2026, our First Touch Resolution journey reflects a deliberate shift from routing inquiries to resolving them at the first point of contact</a:t>
            </a:r>
            <a:r>
              <a:rPr lang="en-US" sz="1200" i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It is focused on empowering teams to resolve customer needs immediately. </a:t>
            </a:r>
          </a:p>
        </p:txBody>
      </p:sp>
      <p:sp>
        <p:nvSpPr>
          <p:cNvPr id="4" name="TextBox 28">
            <a:extLst>
              <a:ext uri="{FF2B5EF4-FFF2-40B4-BE49-F238E27FC236}">
                <a16:creationId xmlns:a16="http://schemas.microsoft.com/office/drawing/2014/main" id="{1EBAE6D2-2380-5206-B593-3E9A8DA34E65}"/>
              </a:ext>
            </a:extLst>
          </p:cNvPr>
          <p:cNvSpPr txBox="1"/>
          <p:nvPr/>
        </p:nvSpPr>
        <p:spPr>
          <a:xfrm>
            <a:off x="267022" y="3499807"/>
            <a:ext cx="2220001" cy="2654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defTabSz="60963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dirty="0">
                <a:ln w="12700">
                  <a:noFill/>
                </a:ln>
                <a:solidFill>
                  <a:schemeClr val="bg1"/>
                </a:solidFill>
                <a:latin typeface="poppins-bold"/>
                <a:cs typeface="poppins-bold"/>
                <a:sym typeface="Fahkwang"/>
              </a:rPr>
              <a:t>R2 Deployments:</a:t>
            </a: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4C94B883-75BB-38A4-F036-7C0F68B6DF0E}"/>
              </a:ext>
            </a:extLst>
          </p:cNvPr>
          <p:cNvSpPr txBox="1"/>
          <p:nvPr/>
        </p:nvSpPr>
        <p:spPr>
          <a:xfrm>
            <a:off x="277350" y="3760593"/>
            <a:ext cx="2433192" cy="720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100" dirty="0">
                <a:ln w="12700">
                  <a:noFill/>
                </a:ln>
                <a:solidFill>
                  <a:schemeClr val="accent1"/>
                </a:solidFill>
                <a:latin typeface="poppins-bold"/>
                <a:ea typeface="poppins-bold"/>
                <a:cs typeface="poppins-bold"/>
              </a:rPr>
              <a:t>Dedicated CCR layer between intake and examiner</a:t>
            </a:r>
            <a:endParaRPr kumimoji="1" lang="zh-CN" altLang="en-US" sz="1100" dirty="0">
              <a:solidFill>
                <a:schemeClr val="accent1"/>
              </a:solidFill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2BC13DAE-3D82-DD3C-AC80-92C1BE4E0943}"/>
              </a:ext>
            </a:extLst>
          </p:cNvPr>
          <p:cNvSpPr txBox="1"/>
          <p:nvPr/>
        </p:nvSpPr>
        <p:spPr>
          <a:xfrm>
            <a:off x="287678" y="4453592"/>
            <a:ext cx="2182875" cy="57557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00" dirty="0">
                <a:ln w="12700">
                  <a:noFill/>
                </a:ln>
                <a:solidFill>
                  <a:schemeClr val="bg1"/>
                </a:solidFill>
                <a:latin typeface="Poppins"/>
                <a:ea typeface="Poppins"/>
                <a:cs typeface="Poppins"/>
              </a:rPr>
              <a:t>The model was deployed for all clients.</a:t>
            </a:r>
            <a:endParaRPr kumimoji="1" lang="zh-CN" altLang="en-US" sz="1100" dirty="0">
              <a:solidFill>
                <a:schemeClr val="bg1"/>
              </a:solidFill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CC69EE63-61C5-E1AD-DB54-71B5AE4D4B05}"/>
              </a:ext>
            </a:extLst>
          </p:cNvPr>
          <p:cNvSpPr txBox="1"/>
          <p:nvPr/>
        </p:nvSpPr>
        <p:spPr>
          <a:xfrm>
            <a:off x="265664" y="4985960"/>
            <a:ext cx="2194560" cy="720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100" dirty="0">
                <a:ln w="12700">
                  <a:noFill/>
                </a:ln>
                <a:solidFill>
                  <a:schemeClr val="accent1"/>
                </a:solidFill>
                <a:latin typeface="poppins-bold"/>
                <a:ea typeface="poppins-bold"/>
                <a:cs typeface="poppins-bold"/>
              </a:rPr>
              <a:t>Customer Care model expansion</a:t>
            </a:r>
            <a:endParaRPr kumimoji="1" lang="zh-CN" altLang="en-US" sz="1100" dirty="0">
              <a:solidFill>
                <a:schemeClr val="accent1"/>
              </a:solidFill>
            </a:endParaRPr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6AC5ECE8-88F7-0822-3460-DA3F032231C3}"/>
              </a:ext>
            </a:extLst>
          </p:cNvPr>
          <p:cNvSpPr txBox="1"/>
          <p:nvPr/>
        </p:nvSpPr>
        <p:spPr>
          <a:xfrm>
            <a:off x="277350" y="5705960"/>
            <a:ext cx="2182875" cy="72000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200" dirty="0">
                <a:ln w="127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  <a:ea typeface="Poppins"/>
                <a:cs typeface="Poppins"/>
              </a:rPr>
              <a:t>Moved from </a:t>
            </a:r>
            <a:r>
              <a:rPr kumimoji="1" lang="en-US" altLang="zh-CN" sz="1200" b="1" u="sng" dirty="0">
                <a:ln w="127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  <a:ea typeface="Poppins"/>
                <a:cs typeface="Poppins"/>
              </a:rPr>
              <a:t>15 to 60 senior </a:t>
            </a:r>
            <a:r>
              <a:rPr kumimoji="1" lang="en-US" altLang="zh-CN" sz="1200" dirty="0">
                <a:ln w="127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  <a:ea typeface="Poppins"/>
                <a:cs typeface="Poppins"/>
              </a:rPr>
              <a:t>customer care consultants</a:t>
            </a:r>
            <a:endParaRPr kumimoji="1" lang="zh-CN" alt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9F2B4D-823D-5525-447E-242DE56EE3E7}"/>
              </a:ext>
            </a:extLst>
          </p:cNvPr>
          <p:cNvCxnSpPr/>
          <p:nvPr/>
        </p:nvCxnSpPr>
        <p:spPr>
          <a:xfrm>
            <a:off x="267022" y="3300996"/>
            <a:ext cx="21945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B86FE6-2B0C-2090-5557-5D92FD0DC7DF}"/>
              </a:ext>
            </a:extLst>
          </p:cNvPr>
          <p:cNvCxnSpPr/>
          <p:nvPr/>
        </p:nvCxnSpPr>
        <p:spPr>
          <a:xfrm>
            <a:off x="265664" y="6425961"/>
            <a:ext cx="21945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E634A0B5-1E58-54F9-8A8C-01552334B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383" y="610294"/>
            <a:ext cx="9312617" cy="624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996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719A3FFB-0426-EEE0-B9FE-4FAA89DC4EDA}"/>
              </a:ext>
            </a:extLst>
          </p:cNvPr>
          <p:cNvSpPr txBox="1"/>
          <p:nvPr/>
        </p:nvSpPr>
        <p:spPr>
          <a:xfrm>
            <a:off x="0" y="-684"/>
            <a:ext cx="12181671" cy="6858001"/>
          </a:xfrm>
          <a:prstGeom prst="rect">
            <a:avLst/>
          </a:prstGeom>
          <a:solidFill>
            <a:srgbClr val="090E39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B4201BA-52EB-AAD5-AFF8-768CE5E8496B}"/>
              </a:ext>
            </a:extLst>
          </p:cNvPr>
          <p:cNvSpPr txBox="1"/>
          <p:nvPr/>
        </p:nvSpPr>
        <p:spPr>
          <a:xfrm>
            <a:off x="10329" y="124219"/>
            <a:ext cx="12181671" cy="69047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2800" dirty="0">
                <a:ln w="12700">
                  <a:noFill/>
                </a:ln>
                <a:solidFill>
                  <a:schemeClr val="bg1"/>
                </a:solidFill>
                <a:latin typeface="poppins-bold"/>
                <a:cs typeface="poppins-bold"/>
              </a:rPr>
              <a:t>Claim Summarization through AI Automation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305C06ED-05EE-3584-72D2-AC1047562C02}"/>
              </a:ext>
            </a:extLst>
          </p:cNvPr>
          <p:cNvSpPr txBox="1"/>
          <p:nvPr/>
        </p:nvSpPr>
        <p:spPr>
          <a:xfrm>
            <a:off x="267021" y="963020"/>
            <a:ext cx="2220001" cy="227484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200" i="1" dirty="0">
                <a:ln w="12700">
                  <a:noFill/>
                </a:ln>
                <a:solidFill>
                  <a:schemeClr val="bg1"/>
                </a:solidFill>
                <a:latin typeface="Poppins"/>
                <a:ea typeface="Poppins"/>
                <a:cs typeface="Poppins"/>
              </a:rPr>
              <a:t>Provides a clear, real‑time snapshot of a claim, so employees, employers and our service teams can immediately understand where an employee is in their leave journey.</a:t>
            </a:r>
            <a:endParaRPr kumimoji="1" lang="zh-CN" altLang="en-US" sz="1200" i="1" dirty="0">
              <a:solidFill>
                <a:schemeClr val="bg1"/>
              </a:solidFill>
            </a:endParaRPr>
          </a:p>
        </p:txBody>
      </p:sp>
      <p:sp>
        <p:nvSpPr>
          <p:cNvPr id="4" name="TextBox 28">
            <a:extLst>
              <a:ext uri="{FF2B5EF4-FFF2-40B4-BE49-F238E27FC236}">
                <a16:creationId xmlns:a16="http://schemas.microsoft.com/office/drawing/2014/main" id="{4A2A6DB2-5F3B-2CF4-C18F-F2F331D6E1BB}"/>
              </a:ext>
            </a:extLst>
          </p:cNvPr>
          <p:cNvSpPr txBox="1"/>
          <p:nvPr/>
        </p:nvSpPr>
        <p:spPr>
          <a:xfrm>
            <a:off x="267022" y="3242413"/>
            <a:ext cx="2220001" cy="2654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defTabSz="60963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dirty="0">
                <a:ln w="12700">
                  <a:noFill/>
                </a:ln>
                <a:solidFill>
                  <a:schemeClr val="bg1"/>
                </a:solidFill>
                <a:latin typeface="poppins-bold"/>
                <a:cs typeface="poppins-bold"/>
                <a:sym typeface="Fahkwang"/>
              </a:rPr>
              <a:t>R2 Deployments:</a:t>
            </a: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E7A64F80-53F4-8CE8-C581-5514937D9C31}"/>
              </a:ext>
            </a:extLst>
          </p:cNvPr>
          <p:cNvSpPr txBox="1"/>
          <p:nvPr/>
        </p:nvSpPr>
        <p:spPr>
          <a:xfrm>
            <a:off x="277350" y="3375141"/>
            <a:ext cx="2182875" cy="720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100" dirty="0">
                <a:ln w="12700">
                  <a:noFill/>
                </a:ln>
                <a:solidFill>
                  <a:schemeClr val="accent1"/>
                </a:solidFill>
                <a:latin typeface="poppins-bold"/>
                <a:ea typeface="poppins-bold"/>
                <a:cs typeface="poppins-bold"/>
              </a:rPr>
              <a:t>Claim Summary View</a:t>
            </a:r>
            <a:endParaRPr kumimoji="1" lang="zh-CN" altLang="en-US" sz="1100" dirty="0">
              <a:solidFill>
                <a:schemeClr val="accent1"/>
              </a:solidFill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B36730C6-95A4-C671-F4CB-E6A1C3E3DF6B}"/>
              </a:ext>
            </a:extLst>
          </p:cNvPr>
          <p:cNvSpPr txBox="1"/>
          <p:nvPr/>
        </p:nvSpPr>
        <p:spPr>
          <a:xfrm>
            <a:off x="277350" y="3940072"/>
            <a:ext cx="2182875" cy="72000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00" dirty="0">
                <a:ln w="12700">
                  <a:noFill/>
                </a:ln>
                <a:solidFill>
                  <a:schemeClr val="bg1"/>
                </a:solidFill>
                <a:latin typeface="Poppins"/>
                <a:ea typeface="Poppins"/>
                <a:cs typeface="Poppins"/>
              </a:rPr>
              <a:t>Consolidated snapshot of each claim deployed for all clients. </a:t>
            </a:r>
            <a:endParaRPr kumimoji="1" lang="zh-CN" altLang="en-US" sz="1100" dirty="0">
              <a:solidFill>
                <a:schemeClr val="bg1"/>
              </a:solidFill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01D7D24E-1C4E-D56E-E3D4-3A55266CE3A2}"/>
              </a:ext>
            </a:extLst>
          </p:cNvPr>
          <p:cNvSpPr txBox="1"/>
          <p:nvPr/>
        </p:nvSpPr>
        <p:spPr>
          <a:xfrm>
            <a:off x="265665" y="4679032"/>
            <a:ext cx="2194560" cy="720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100" dirty="0">
                <a:ln w="12700">
                  <a:noFill/>
                </a:ln>
                <a:solidFill>
                  <a:schemeClr val="accent1"/>
                </a:solidFill>
                <a:latin typeface="poppins-bold"/>
                <a:ea typeface="poppins-bold"/>
                <a:cs typeface="poppins-bold"/>
              </a:rPr>
              <a:t>AI-Assisted Claim Context and Guidance</a:t>
            </a:r>
            <a:endParaRPr kumimoji="1" lang="zh-CN" altLang="en-US" sz="1100" dirty="0">
              <a:solidFill>
                <a:schemeClr val="accent1"/>
              </a:solidFill>
            </a:endParaRPr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B6D7BA5B-19BB-1C85-D0A7-9300DD936E15}"/>
              </a:ext>
            </a:extLst>
          </p:cNvPr>
          <p:cNvSpPr txBox="1"/>
          <p:nvPr/>
        </p:nvSpPr>
        <p:spPr>
          <a:xfrm>
            <a:off x="277350" y="5370569"/>
            <a:ext cx="2182875" cy="10210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00" dirty="0">
                <a:ln w="12700">
                  <a:noFill/>
                </a:ln>
                <a:solidFill>
                  <a:schemeClr val="bg1"/>
                </a:solidFill>
                <a:latin typeface="Poppins"/>
                <a:cs typeface="Poppins"/>
              </a:rPr>
              <a:t>Surfaces relevant claim information and likely questions for our Claim Care team.</a:t>
            </a:r>
            <a:endParaRPr kumimoji="1" lang="zh-CN" altLang="en-US" sz="1100" dirty="0">
              <a:solidFill>
                <a:schemeClr val="bg1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4E4DA70-97ED-A6DE-0EBD-D8884E9C98D7}"/>
              </a:ext>
            </a:extLst>
          </p:cNvPr>
          <p:cNvCxnSpPr/>
          <p:nvPr/>
        </p:nvCxnSpPr>
        <p:spPr>
          <a:xfrm>
            <a:off x="267022" y="3115938"/>
            <a:ext cx="21945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3351E54-A369-DE22-CAC5-29CD73A79BB6}"/>
              </a:ext>
            </a:extLst>
          </p:cNvPr>
          <p:cNvCxnSpPr/>
          <p:nvPr/>
        </p:nvCxnSpPr>
        <p:spPr>
          <a:xfrm>
            <a:off x="265665" y="6518315"/>
            <a:ext cx="21945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86A909B8-C67E-4DCC-BD05-2EDDA72392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0" t="17467" r="5245" b="18267"/>
          <a:stretch>
            <a:fillRect/>
          </a:stretch>
        </p:blipFill>
        <p:spPr>
          <a:xfrm>
            <a:off x="2596896" y="1107570"/>
            <a:ext cx="9464432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568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878226F-C56C-C333-8A50-217B04E9F7E3}"/>
              </a:ext>
            </a:extLst>
          </p:cNvPr>
          <p:cNvSpPr/>
          <p:nvPr/>
        </p:nvSpPr>
        <p:spPr>
          <a:xfrm>
            <a:off x="2965140" y="1743126"/>
            <a:ext cx="8959837" cy="436139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999147F2-0AD3-FA61-FABE-D604920462FC}"/>
              </a:ext>
            </a:extLst>
          </p:cNvPr>
          <p:cNvSpPr txBox="1"/>
          <p:nvPr/>
        </p:nvSpPr>
        <p:spPr>
          <a:xfrm>
            <a:off x="128316" y="79123"/>
            <a:ext cx="12181671" cy="69047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2800" dirty="0">
                <a:ln w="12700">
                  <a:noFill/>
                </a:ln>
                <a:solidFill>
                  <a:schemeClr val="bg1"/>
                </a:solidFill>
                <a:latin typeface="poppins-bold"/>
                <a:cs typeface="poppins-bold"/>
              </a:rPr>
              <a:t>Established Customer Experience Platform (cXp)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6C2E88E7-920F-F2CB-ABE6-18DF89A80B59}"/>
              </a:ext>
            </a:extLst>
          </p:cNvPr>
          <p:cNvSpPr txBox="1"/>
          <p:nvPr/>
        </p:nvSpPr>
        <p:spPr>
          <a:xfrm>
            <a:off x="2143433" y="723935"/>
            <a:ext cx="7649496" cy="227484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kumimoji="1" lang="en-US" altLang="zh-CN" sz="1200" b="1" i="1" dirty="0">
                <a:ln w="12700">
                  <a:noFill/>
                </a:ln>
                <a:solidFill>
                  <a:schemeClr val="bg2"/>
                </a:solidFill>
                <a:latin typeface="Poppins"/>
                <a:ea typeface="Poppins"/>
                <a:cs typeface="Poppins"/>
              </a:rPr>
              <a:t>cXp </a:t>
            </a:r>
            <a:r>
              <a:rPr kumimoji="1" lang="en-US" altLang="zh-CN" sz="1200" i="1" dirty="0">
                <a:ln w="12700">
                  <a:noFill/>
                </a:ln>
                <a:solidFill>
                  <a:schemeClr val="bg2"/>
                </a:solidFill>
                <a:latin typeface="Poppins"/>
                <a:ea typeface="Poppins"/>
                <a:cs typeface="Poppins"/>
              </a:rPr>
              <a:t>– The platform seeks to connect every interaction, insight, and action, empowering our teams to anticipate needs, resolve issues on the first touch and deliver a simpler, more intuitive journey</a:t>
            </a:r>
            <a:r>
              <a:rPr kumimoji="1" lang="en-US" altLang="zh-CN" sz="1200" i="1" dirty="0">
                <a:ln w="12700">
                  <a:noFill/>
                </a:ln>
                <a:solidFill>
                  <a:schemeClr val="bg1"/>
                </a:solidFill>
                <a:latin typeface="Poppins"/>
                <a:ea typeface="Poppins"/>
                <a:cs typeface="Poppins"/>
              </a:rPr>
              <a:t>.</a:t>
            </a:r>
            <a:endParaRPr kumimoji="1" lang="zh-CN" altLang="en-US" sz="1200" i="1" dirty="0">
              <a:solidFill>
                <a:schemeClr val="bg1"/>
              </a:solidFill>
            </a:endParaRPr>
          </a:p>
        </p:txBody>
      </p:sp>
      <p:sp>
        <p:nvSpPr>
          <p:cNvPr id="4" name="TextBox 28">
            <a:extLst>
              <a:ext uri="{FF2B5EF4-FFF2-40B4-BE49-F238E27FC236}">
                <a16:creationId xmlns:a16="http://schemas.microsoft.com/office/drawing/2014/main" id="{F90247D7-E7A2-347F-EE78-F7204FEF1CFC}"/>
              </a:ext>
            </a:extLst>
          </p:cNvPr>
          <p:cNvSpPr txBox="1"/>
          <p:nvPr/>
        </p:nvSpPr>
        <p:spPr>
          <a:xfrm>
            <a:off x="267023" y="2214365"/>
            <a:ext cx="2529518" cy="2577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defTabSz="60963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200" b="1" dirty="0">
                <a:ln w="12700"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-bold"/>
                <a:cs typeface="poppins-bold"/>
                <a:sym typeface="Fahkwang"/>
              </a:rPr>
              <a:t> Agentic Agent: Self Service</a:t>
            </a: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5B7149B4-59BA-A54F-5A2D-F98168FBB1A3}"/>
              </a:ext>
            </a:extLst>
          </p:cNvPr>
          <p:cNvSpPr txBox="1"/>
          <p:nvPr/>
        </p:nvSpPr>
        <p:spPr>
          <a:xfrm>
            <a:off x="218164" y="4058044"/>
            <a:ext cx="2590715" cy="720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200" dirty="0">
                <a:ln w="12700">
                  <a:noFill/>
                </a:ln>
                <a:solidFill>
                  <a:schemeClr val="accent1"/>
                </a:solidFill>
                <a:latin typeface="poppins-bold"/>
                <a:ea typeface="poppins-bold"/>
                <a:cs typeface="poppins-bold"/>
              </a:rPr>
              <a:t> </a:t>
            </a:r>
            <a:r>
              <a:rPr kumimoji="1" lang="en-US" altLang="zh-CN" sz="1200" dirty="0">
                <a:ln w="12700"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-bold"/>
                <a:ea typeface="poppins-bold"/>
                <a:cs typeface="poppins-bold"/>
              </a:rPr>
              <a:t>Analytics Engine: Top inquiries </a:t>
            </a:r>
            <a:endParaRPr kumimoji="1" lang="zh-CN" altLang="en-US" sz="12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B388B65E-5537-1746-5082-E60E586EF76B}"/>
              </a:ext>
            </a:extLst>
          </p:cNvPr>
          <p:cNvSpPr txBox="1"/>
          <p:nvPr/>
        </p:nvSpPr>
        <p:spPr>
          <a:xfrm>
            <a:off x="267022" y="4567185"/>
            <a:ext cx="2459518" cy="156687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bg1"/>
                </a:solidFill>
              </a:rPr>
              <a:t>Leveraging AI to analyze 7 months of claimant emails, voicemails and call recordings. This will identify the most common inquiries, summarize trends, and highlight opportunities to improve customer service.</a:t>
            </a:r>
            <a:endParaRPr kumimoji="1" lang="zh-CN" altLang="en-US" sz="800" dirty="0">
              <a:solidFill>
                <a:schemeClr val="bg1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843CF1F-1D0E-435B-7AD6-AFFC5809C4E9}"/>
              </a:ext>
            </a:extLst>
          </p:cNvPr>
          <p:cNvCxnSpPr/>
          <p:nvPr/>
        </p:nvCxnSpPr>
        <p:spPr>
          <a:xfrm>
            <a:off x="303049" y="2133227"/>
            <a:ext cx="21945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D78906B-5592-4D4A-5302-32F74C581907}"/>
              </a:ext>
            </a:extLst>
          </p:cNvPr>
          <p:cNvCxnSpPr/>
          <p:nvPr/>
        </p:nvCxnSpPr>
        <p:spPr>
          <a:xfrm>
            <a:off x="218164" y="4139181"/>
            <a:ext cx="21945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1AC9C241-EECC-ED32-11A1-2D750D565A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" t="19733" r="2203" b="14043"/>
          <a:stretch>
            <a:fillRect/>
          </a:stretch>
        </p:blipFill>
        <p:spPr>
          <a:xfrm>
            <a:off x="3026337" y="1828800"/>
            <a:ext cx="8853349" cy="41885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TextBox 28">
            <a:extLst>
              <a:ext uri="{FF2B5EF4-FFF2-40B4-BE49-F238E27FC236}">
                <a16:creationId xmlns:a16="http://schemas.microsoft.com/office/drawing/2014/main" id="{D0F518FF-B48F-3CDF-6C85-583952367E78}"/>
              </a:ext>
            </a:extLst>
          </p:cNvPr>
          <p:cNvSpPr txBox="1"/>
          <p:nvPr/>
        </p:nvSpPr>
        <p:spPr>
          <a:xfrm>
            <a:off x="267023" y="1743126"/>
            <a:ext cx="237259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600" dirty="0">
                <a:ln w="12700">
                  <a:noFill/>
                </a:ln>
                <a:solidFill>
                  <a:schemeClr val="bg2"/>
                </a:solidFill>
                <a:latin typeface="poppins-bold"/>
                <a:cs typeface="poppins-bold"/>
                <a:sym typeface="Fahkwang"/>
              </a:rPr>
              <a:t>CURENTLY UNDERWAY</a:t>
            </a:r>
          </a:p>
        </p:txBody>
      </p:sp>
      <p:sp>
        <p:nvSpPr>
          <p:cNvPr id="13" name="标题 1">
            <a:extLst>
              <a:ext uri="{FF2B5EF4-FFF2-40B4-BE49-F238E27FC236}">
                <a16:creationId xmlns:a16="http://schemas.microsoft.com/office/drawing/2014/main" id="{758CFC60-B587-2D8B-06D4-DF53559E015B}"/>
              </a:ext>
            </a:extLst>
          </p:cNvPr>
          <p:cNvSpPr txBox="1"/>
          <p:nvPr/>
        </p:nvSpPr>
        <p:spPr>
          <a:xfrm>
            <a:off x="267023" y="2532167"/>
            <a:ext cx="2590715" cy="140351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bg1"/>
                </a:solidFill>
              </a:rPr>
              <a:t>Humanistic conversation with employee, enriched by claim data to provide common self-service requests. The result is faster resolutions and freeing up human agents to focus on complex, high-value interactions</a:t>
            </a:r>
            <a:r>
              <a:rPr lang="en-US" sz="1050" dirty="0">
                <a:solidFill>
                  <a:schemeClr val="bg1"/>
                </a:solidFill>
              </a:rPr>
              <a:t>.</a:t>
            </a:r>
            <a:endParaRPr kumimoji="1" lang="zh-CN" altLang="en-US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73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40A7B4-F1EB-42D7-60F8-76F7FDAFF9A2}"/>
              </a:ext>
            </a:extLst>
          </p:cNvPr>
          <p:cNvSpPr txBox="1"/>
          <p:nvPr/>
        </p:nvSpPr>
        <p:spPr>
          <a:xfrm>
            <a:off x="-10329" y="0"/>
            <a:ext cx="12192000" cy="6858001"/>
          </a:xfrm>
          <a:prstGeom prst="rect">
            <a:avLst/>
          </a:prstGeom>
          <a:solidFill>
            <a:srgbClr val="030837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FD0143-832B-E4D4-BCC5-D9950D1CBB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849" y="0"/>
            <a:ext cx="10222302" cy="6858000"/>
          </a:xfrm>
          <a:prstGeom prst="rect">
            <a:avLst/>
          </a:prstGeom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E0905714-639C-9DD2-0A6E-2C6F9D7FA893}"/>
              </a:ext>
            </a:extLst>
          </p:cNvPr>
          <p:cNvSpPr/>
          <p:nvPr/>
        </p:nvSpPr>
        <p:spPr>
          <a:xfrm>
            <a:off x="11447190" y="6180924"/>
            <a:ext cx="734481" cy="599325"/>
          </a:xfrm>
          <a:custGeom>
            <a:avLst/>
            <a:gdLst/>
            <a:ahLst/>
            <a:cxnLst/>
            <a:rect l="l" t="t" r="r" b="b"/>
            <a:pathLst>
              <a:path w="1070135" h="911398">
                <a:moveTo>
                  <a:pt x="0" y="0"/>
                </a:moveTo>
                <a:lnTo>
                  <a:pt x="1070134" y="0"/>
                </a:lnTo>
                <a:lnTo>
                  <a:pt x="1070134" y="911399"/>
                </a:lnTo>
                <a:lnTo>
                  <a:pt x="0" y="9113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15">
              <a:defRPr/>
            </a:pP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42369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1467F7"/>
      </a:accent1>
      <a:accent2>
        <a:srgbClr val="0FE6F1"/>
      </a:accent2>
      <a:accent3>
        <a:srgbClr val="FFE56B"/>
      </a:accent3>
      <a:accent4>
        <a:srgbClr val="F68D7A"/>
      </a:accent4>
      <a:accent5>
        <a:srgbClr val="D6A300"/>
      </a:accent5>
      <a:accent6>
        <a:srgbClr val="A5C249"/>
      </a:accent6>
      <a:hlink>
        <a:srgbClr val="000000"/>
      </a:hlink>
      <a:folHlink>
        <a:srgbClr val="000000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4365</TotalTime>
  <Words>343</Words>
  <Application>Microsoft Office PowerPoint</Application>
  <PresentationFormat>Widescreen</PresentationFormat>
  <Paragraphs>33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Fira Sans Black</vt:lpstr>
      <vt:lpstr>Calibri</vt:lpstr>
      <vt:lpstr>Poppins</vt:lpstr>
      <vt:lpstr>Aptos</vt:lpstr>
      <vt:lpstr>poppins-bold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Trinsey, Patrick</dc:creator>
  <cp:lastModifiedBy>Gordon Smith</cp:lastModifiedBy>
  <cp:revision>53</cp:revision>
  <dcterms:modified xsi:type="dcterms:W3CDTF">2026-07-22T23:41:10Z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LPManualFileClassification">
    <vt:lpwstr>{49710A46-0DAC-49C0-9063-214C4C639FC9}</vt:lpwstr>
  </property>
  <property fmtid="{D5CDD505-2E9C-101B-9397-08002B2CF9AE}" pid="3" name="DLPManualFileClassificationLastModifiedBy">
    <vt:lpwstr>RSL\721tpa</vt:lpwstr>
  </property>
  <property fmtid="{D5CDD505-2E9C-101B-9397-08002B2CF9AE}" pid="4" name="DLPManualFileClassificationLastModificationDate">
    <vt:lpwstr>1771166953</vt:lpwstr>
  </property>
  <property fmtid="{D5CDD505-2E9C-101B-9397-08002B2CF9AE}" pid="5" name="DLPManualFileClassificationVersion">
    <vt:lpwstr>11.14.0.414</vt:lpwstr>
  </property>
</Properties>
</file>